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42"/>
  </p:handoutMasterIdLst>
  <p:sldIdLst>
    <p:sldId id="257" r:id="rId21"/>
    <p:sldId id="288" r:id="rId22"/>
    <p:sldId id="258" r:id="rId23"/>
    <p:sldId id="259" r:id="rId24"/>
    <p:sldId id="261" r:id="rId25"/>
    <p:sldId id="291" r:id="rId26"/>
    <p:sldId id="287" r:id="rId27"/>
    <p:sldId id="286" r:id="rId28"/>
    <p:sldId id="263" r:id="rId29"/>
    <p:sldId id="289" r:id="rId30"/>
    <p:sldId id="299" r:id="rId31"/>
    <p:sldId id="294" r:id="rId32"/>
    <p:sldId id="300" r:id="rId33"/>
    <p:sldId id="293" r:id="rId34"/>
    <p:sldId id="295" r:id="rId35"/>
    <p:sldId id="296" r:id="rId36"/>
    <p:sldId id="297" r:id="rId37"/>
    <p:sldId id="298" r:id="rId38"/>
    <p:sldId id="262" r:id="rId39"/>
    <p:sldId id="301" r:id="rId40"/>
    <p:sldId id="292" r:id="rId41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4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27961-3961-9940-9300-1ED9173B7D4F}" type="doc">
      <dgm:prSet loTypeId="urn:microsoft.com/office/officeart/2005/8/layout/chevron1" loCatId="" qsTypeId="urn:microsoft.com/office/officeart/2005/8/quickstyle/simple1" qsCatId="simple" csTypeId="urn:microsoft.com/office/officeart/2005/8/colors/colorful1" csCatId="colorful" phldr="1"/>
      <dgm:spPr/>
    </dgm:pt>
    <dgm:pt modelId="{D6C3B5D5-D2C5-9748-BACB-95518292E051}">
      <dgm:prSet phldrT="[Text]"/>
      <dgm:spPr/>
      <dgm:t>
        <a:bodyPr/>
        <a:lstStyle/>
        <a:p>
          <a:r>
            <a:rPr lang="en-GB" dirty="0"/>
            <a:t>Rhetorical Appeals</a:t>
          </a:r>
        </a:p>
      </dgm:t>
    </dgm:pt>
    <dgm:pt modelId="{2608BB45-3F73-1845-AD16-C8D392C36105}" type="parTrans" cxnId="{EC7641EA-A876-2741-AD5C-7D5E687A75C7}">
      <dgm:prSet/>
      <dgm:spPr/>
      <dgm:t>
        <a:bodyPr/>
        <a:lstStyle/>
        <a:p>
          <a:endParaRPr lang="en-GB"/>
        </a:p>
      </dgm:t>
    </dgm:pt>
    <dgm:pt modelId="{9F434029-C475-6A48-995A-95693D13D30C}" type="sibTrans" cxnId="{EC7641EA-A876-2741-AD5C-7D5E687A75C7}">
      <dgm:prSet/>
      <dgm:spPr/>
      <dgm:t>
        <a:bodyPr/>
        <a:lstStyle/>
        <a:p>
          <a:endParaRPr lang="en-GB"/>
        </a:p>
      </dgm:t>
    </dgm:pt>
    <dgm:pt modelId="{26388C5F-D61C-8446-AB00-9045E745616E}">
      <dgm:prSet phldrT="[Text]"/>
      <dgm:spPr/>
      <dgm:t>
        <a:bodyPr/>
        <a:lstStyle/>
        <a:p>
          <a:r>
            <a:rPr lang="en-GB" dirty="0"/>
            <a:t>Rhetorical Analysis</a:t>
          </a:r>
        </a:p>
      </dgm:t>
    </dgm:pt>
    <dgm:pt modelId="{D759B14F-A470-6B4A-9110-FC7717DBF93A}" type="parTrans" cxnId="{FF98334D-66CB-F946-B93E-006024B07298}">
      <dgm:prSet/>
      <dgm:spPr/>
      <dgm:t>
        <a:bodyPr/>
        <a:lstStyle/>
        <a:p>
          <a:endParaRPr lang="en-GB"/>
        </a:p>
      </dgm:t>
    </dgm:pt>
    <dgm:pt modelId="{4986A8B8-63D9-6C4C-9490-35E8820DE6F9}" type="sibTrans" cxnId="{FF98334D-66CB-F946-B93E-006024B07298}">
      <dgm:prSet/>
      <dgm:spPr/>
      <dgm:t>
        <a:bodyPr/>
        <a:lstStyle/>
        <a:p>
          <a:endParaRPr lang="en-GB"/>
        </a:p>
      </dgm:t>
    </dgm:pt>
    <dgm:pt modelId="{1CF827CC-5EB9-B440-B7AF-78AF107CFF99}">
      <dgm:prSet phldrT="[Text]"/>
      <dgm:spPr/>
      <dgm:t>
        <a:bodyPr/>
        <a:lstStyle/>
        <a:p>
          <a:r>
            <a:rPr lang="en-GB" dirty="0"/>
            <a:t>Comparative Rhetorical Analysis</a:t>
          </a:r>
        </a:p>
      </dgm:t>
    </dgm:pt>
    <dgm:pt modelId="{1E92A8C2-187F-284A-B2FE-5CE369BF1B71}" type="parTrans" cxnId="{EF1F68CB-F3E3-3A4E-9AE1-2196349BB4D9}">
      <dgm:prSet/>
      <dgm:spPr/>
      <dgm:t>
        <a:bodyPr/>
        <a:lstStyle/>
        <a:p>
          <a:endParaRPr lang="en-GB"/>
        </a:p>
      </dgm:t>
    </dgm:pt>
    <dgm:pt modelId="{FE3751EC-2BB8-734A-B3CA-CDAC71A6B2D3}" type="sibTrans" cxnId="{EF1F68CB-F3E3-3A4E-9AE1-2196349BB4D9}">
      <dgm:prSet/>
      <dgm:spPr/>
      <dgm:t>
        <a:bodyPr/>
        <a:lstStyle/>
        <a:p>
          <a:endParaRPr lang="en-GB"/>
        </a:p>
      </dgm:t>
    </dgm:pt>
    <dgm:pt modelId="{F7D3993F-6376-5F4E-907B-C0E3ECABDA7A}" type="pres">
      <dgm:prSet presAssocID="{CAE27961-3961-9940-9300-1ED9173B7D4F}" presName="Name0" presStyleCnt="0">
        <dgm:presLayoutVars>
          <dgm:dir/>
          <dgm:animLvl val="lvl"/>
          <dgm:resizeHandles val="exact"/>
        </dgm:presLayoutVars>
      </dgm:prSet>
      <dgm:spPr/>
    </dgm:pt>
    <dgm:pt modelId="{06424BD2-76CE-0547-979F-AC81D89B01F0}" type="pres">
      <dgm:prSet presAssocID="{D6C3B5D5-D2C5-9748-BACB-95518292E051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199ADA4-8582-CD42-BC3B-8F7B9589C7C3}" type="pres">
      <dgm:prSet presAssocID="{9F434029-C475-6A48-995A-95693D13D30C}" presName="parTxOnlySpace" presStyleCnt="0"/>
      <dgm:spPr/>
    </dgm:pt>
    <dgm:pt modelId="{B269DA33-E43F-0446-9B6D-D2F05721E5B2}" type="pres">
      <dgm:prSet presAssocID="{26388C5F-D61C-8446-AB00-9045E745616E}" presName="parTxOnly" presStyleLbl="node1" presStyleIdx="1" presStyleCnt="3" custLinFactNeighborY="0">
        <dgm:presLayoutVars>
          <dgm:chMax val="0"/>
          <dgm:chPref val="0"/>
          <dgm:bulletEnabled val="1"/>
        </dgm:presLayoutVars>
      </dgm:prSet>
      <dgm:spPr/>
    </dgm:pt>
    <dgm:pt modelId="{F50F449D-7B20-464B-AC45-1E03BF2C1C9A}" type="pres">
      <dgm:prSet presAssocID="{4986A8B8-63D9-6C4C-9490-35E8820DE6F9}" presName="parTxOnlySpace" presStyleCnt="0"/>
      <dgm:spPr/>
    </dgm:pt>
    <dgm:pt modelId="{FE51992D-30E1-3641-AA46-B441AEF06118}" type="pres">
      <dgm:prSet presAssocID="{1CF827CC-5EB9-B440-B7AF-78AF107CFF9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BE2D0A-28D5-7E43-A6C6-66C64400BC35}" type="presOf" srcId="{D6C3B5D5-D2C5-9748-BACB-95518292E051}" destId="{06424BD2-76CE-0547-979F-AC81D89B01F0}" srcOrd="0" destOrd="0" presId="urn:microsoft.com/office/officeart/2005/8/layout/chevron1"/>
    <dgm:cxn modelId="{3D726449-0264-B64E-BB05-4C0C02C50CF0}" type="presOf" srcId="{CAE27961-3961-9940-9300-1ED9173B7D4F}" destId="{F7D3993F-6376-5F4E-907B-C0E3ECABDA7A}" srcOrd="0" destOrd="0" presId="urn:microsoft.com/office/officeart/2005/8/layout/chevron1"/>
    <dgm:cxn modelId="{FF98334D-66CB-F946-B93E-006024B07298}" srcId="{CAE27961-3961-9940-9300-1ED9173B7D4F}" destId="{26388C5F-D61C-8446-AB00-9045E745616E}" srcOrd="1" destOrd="0" parTransId="{D759B14F-A470-6B4A-9110-FC7717DBF93A}" sibTransId="{4986A8B8-63D9-6C4C-9490-35E8820DE6F9}"/>
    <dgm:cxn modelId="{0256BA99-5D8D-7B4B-88B3-AF355093CAC9}" type="presOf" srcId="{1CF827CC-5EB9-B440-B7AF-78AF107CFF99}" destId="{FE51992D-30E1-3641-AA46-B441AEF06118}" srcOrd="0" destOrd="0" presId="urn:microsoft.com/office/officeart/2005/8/layout/chevron1"/>
    <dgm:cxn modelId="{EF1F68CB-F3E3-3A4E-9AE1-2196349BB4D9}" srcId="{CAE27961-3961-9940-9300-1ED9173B7D4F}" destId="{1CF827CC-5EB9-B440-B7AF-78AF107CFF99}" srcOrd="2" destOrd="0" parTransId="{1E92A8C2-187F-284A-B2FE-5CE369BF1B71}" sibTransId="{FE3751EC-2BB8-734A-B3CA-CDAC71A6B2D3}"/>
    <dgm:cxn modelId="{E27A50E9-9768-5740-B1BB-9F61E8EB9B49}" type="presOf" srcId="{26388C5F-D61C-8446-AB00-9045E745616E}" destId="{B269DA33-E43F-0446-9B6D-D2F05721E5B2}" srcOrd="0" destOrd="0" presId="urn:microsoft.com/office/officeart/2005/8/layout/chevron1"/>
    <dgm:cxn modelId="{EC7641EA-A876-2741-AD5C-7D5E687A75C7}" srcId="{CAE27961-3961-9940-9300-1ED9173B7D4F}" destId="{D6C3B5D5-D2C5-9748-BACB-95518292E051}" srcOrd="0" destOrd="0" parTransId="{2608BB45-3F73-1845-AD16-C8D392C36105}" sibTransId="{9F434029-C475-6A48-995A-95693D13D30C}"/>
    <dgm:cxn modelId="{5F94DC01-382B-6847-A53A-3805C4F2694D}" type="presParOf" srcId="{F7D3993F-6376-5F4E-907B-C0E3ECABDA7A}" destId="{06424BD2-76CE-0547-979F-AC81D89B01F0}" srcOrd="0" destOrd="0" presId="urn:microsoft.com/office/officeart/2005/8/layout/chevron1"/>
    <dgm:cxn modelId="{033D0AA4-FD24-F246-8D68-B452216CCF07}" type="presParOf" srcId="{F7D3993F-6376-5F4E-907B-C0E3ECABDA7A}" destId="{3199ADA4-8582-CD42-BC3B-8F7B9589C7C3}" srcOrd="1" destOrd="0" presId="urn:microsoft.com/office/officeart/2005/8/layout/chevron1"/>
    <dgm:cxn modelId="{0632620F-90AF-144A-9603-5FB32D2388E4}" type="presParOf" srcId="{F7D3993F-6376-5F4E-907B-C0E3ECABDA7A}" destId="{B269DA33-E43F-0446-9B6D-D2F05721E5B2}" srcOrd="2" destOrd="0" presId="urn:microsoft.com/office/officeart/2005/8/layout/chevron1"/>
    <dgm:cxn modelId="{0D910A4B-0EBC-5840-AA49-04F9F1393E47}" type="presParOf" srcId="{F7D3993F-6376-5F4E-907B-C0E3ECABDA7A}" destId="{F50F449D-7B20-464B-AC45-1E03BF2C1C9A}" srcOrd="3" destOrd="0" presId="urn:microsoft.com/office/officeart/2005/8/layout/chevron1"/>
    <dgm:cxn modelId="{165944B5-B467-F948-A660-E706C8DC406F}" type="presParOf" srcId="{F7D3993F-6376-5F4E-907B-C0E3ECABDA7A}" destId="{FE51992D-30E1-3641-AA46-B441AEF0611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24BD2-76CE-0547-979F-AC81D89B01F0}">
      <dsp:nvSpPr>
        <dsp:cNvPr id="0" name=""/>
        <dsp:cNvSpPr/>
      </dsp:nvSpPr>
      <dsp:spPr>
        <a:xfrm>
          <a:off x="2285" y="976436"/>
          <a:ext cx="2784827" cy="111393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Rhetorical Appeals</a:t>
          </a:r>
        </a:p>
      </dsp:txBody>
      <dsp:txXfrm>
        <a:off x="559250" y="976436"/>
        <a:ext cx="1670897" cy="1113930"/>
      </dsp:txXfrm>
    </dsp:sp>
    <dsp:sp modelId="{B269DA33-E43F-0446-9B6D-D2F05721E5B2}">
      <dsp:nvSpPr>
        <dsp:cNvPr id="0" name=""/>
        <dsp:cNvSpPr/>
      </dsp:nvSpPr>
      <dsp:spPr>
        <a:xfrm>
          <a:off x="2508630" y="976436"/>
          <a:ext cx="2784827" cy="111393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Rhetorical Analysis</a:t>
          </a:r>
        </a:p>
      </dsp:txBody>
      <dsp:txXfrm>
        <a:off x="3065595" y="976436"/>
        <a:ext cx="1670897" cy="1113930"/>
      </dsp:txXfrm>
    </dsp:sp>
    <dsp:sp modelId="{FE51992D-30E1-3641-AA46-B441AEF06118}">
      <dsp:nvSpPr>
        <dsp:cNvPr id="0" name=""/>
        <dsp:cNvSpPr/>
      </dsp:nvSpPr>
      <dsp:spPr>
        <a:xfrm>
          <a:off x="5014974" y="976436"/>
          <a:ext cx="2784827" cy="11139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Comparative Rhetorical Analysis</a:t>
          </a:r>
        </a:p>
      </dsp:txBody>
      <dsp:txXfrm>
        <a:off x="5571939" y="976436"/>
        <a:ext cx="1670897" cy="1113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krJfMyW87vU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zorY_1ozRy8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469D-3E26-1D49-B31E-6DB10C52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Rhetorical analysis</a:t>
            </a:r>
          </a:p>
        </p:txBody>
      </p:sp>
    </p:spTree>
    <p:extLst>
      <p:ext uri="{BB962C8B-B14F-4D97-AF65-F5344CB8AC3E}">
        <p14:creationId xmlns:p14="http://schemas.microsoft.com/office/powerpoint/2010/main" val="147774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CD80-3C76-6944-8EED-79148FF3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1" y="706438"/>
            <a:ext cx="6261100" cy="1143000"/>
          </a:xfrm>
        </p:spPr>
        <p:txBody>
          <a:bodyPr/>
          <a:lstStyle/>
          <a:p>
            <a:r>
              <a:rPr lang="en-US" dirty="0"/>
              <a:t>Comparative Rhetorical Analysis</a:t>
            </a:r>
          </a:p>
        </p:txBody>
      </p:sp>
      <p:pic>
        <p:nvPicPr>
          <p:cNvPr id="5" name="Content Placeholder 3" descr="America's not great.jpg">
            <a:extLst>
              <a:ext uri="{FF2B5EF4-FFF2-40B4-BE49-F238E27FC236}">
                <a16:creationId xmlns:a16="http://schemas.microsoft.com/office/drawing/2014/main" id="{3AA99445-15F2-E74A-A3D9-A299C09B2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7791" y="1849438"/>
            <a:ext cx="5282187" cy="39127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C4E036-E7D1-4B40-B5B4-2CC9618CB1B2}"/>
              </a:ext>
            </a:extLst>
          </p:cNvPr>
          <p:cNvSpPr/>
          <p:nvPr/>
        </p:nvSpPr>
        <p:spPr>
          <a:xfrm>
            <a:off x="6049484" y="1849438"/>
            <a:ext cx="26648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Comparing two things (texts/ads) can lead to additional insights</a:t>
            </a:r>
          </a:p>
        </p:txBody>
      </p:sp>
    </p:spTree>
    <p:extLst>
      <p:ext uri="{BB962C8B-B14F-4D97-AF65-F5344CB8AC3E}">
        <p14:creationId xmlns:p14="http://schemas.microsoft.com/office/powerpoint/2010/main" val="73330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576C-9E9A-0B4F-9E1E-39AEEFD3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Rhetorical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CADB9-AB8E-D94F-AD5B-F2932DC9F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Comparing how two different texts use rhetorical strategies differently to convey their messages to their respective target audiences</a:t>
            </a:r>
          </a:p>
          <a:p>
            <a:r>
              <a:rPr lang="en-US" dirty="0"/>
              <a:t> Adds another level of complexity to your analysis</a:t>
            </a:r>
          </a:p>
          <a:p>
            <a:r>
              <a:rPr lang="en-US" dirty="0"/>
              <a:t> Requires you to clarify your purpose in comparing the two articles</a:t>
            </a:r>
          </a:p>
          <a:p>
            <a:r>
              <a:rPr lang="en-US" dirty="0"/>
              <a:t> Requires you to choose the two articles carefully so that you have a meaningful reason to compare them.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8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FDAA-3D4C-5647-A1A2-14D6AD93A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being a CRA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7A81-750D-134E-9BE4-4A0BF3358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Ensure the texts chosen have a compelling reason to be compared. For example</a:t>
            </a:r>
          </a:p>
          <a:p>
            <a:r>
              <a:rPr lang="en-US" dirty="0"/>
              <a:t> both texts have a similar audience and message/content, but one uses logos and the other uses pathos</a:t>
            </a:r>
          </a:p>
          <a:p>
            <a:r>
              <a:rPr lang="en-US" dirty="0"/>
              <a:t> both texts have a similar message/content, but have different audiences and used different rhetorical appeals</a:t>
            </a:r>
          </a:p>
        </p:txBody>
      </p:sp>
    </p:spTree>
    <p:extLst>
      <p:ext uri="{BB962C8B-B14F-4D97-AF65-F5344CB8AC3E}">
        <p14:creationId xmlns:p14="http://schemas.microsoft.com/office/powerpoint/2010/main" val="156178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B0DE-A505-5E4A-AF92-FB1BB5E10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will you use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C6B4-F3F7-C146-A34D-DC16692F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Your midterm is a comparative rhetorical analysis, written over 2 classes.</a:t>
            </a:r>
          </a:p>
        </p:txBody>
      </p:sp>
    </p:spTree>
    <p:extLst>
      <p:ext uri="{BB962C8B-B14F-4D97-AF65-F5344CB8AC3E}">
        <p14:creationId xmlns:p14="http://schemas.microsoft.com/office/powerpoint/2010/main" val="149944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5995-CA65-D746-9FDE-698E645C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perform a CRA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A2B9-A80C-854E-9B3A-EF1808CB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Identify the rhetorical situation of both texts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rhetorical strategies being used in both texts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similarities and differences for comparison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let’s practice!</a:t>
            </a:r>
          </a:p>
        </p:txBody>
      </p:sp>
    </p:spTree>
    <p:extLst>
      <p:ext uri="{BB962C8B-B14F-4D97-AF65-F5344CB8AC3E}">
        <p14:creationId xmlns:p14="http://schemas.microsoft.com/office/powerpoint/2010/main" val="254003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Zusammen gegen Corona #besonderehelden">
            <a:hlinkClick r:id="" action="ppaction://media"/>
            <a:extLst>
              <a:ext uri="{FF2B5EF4-FFF2-40B4-BE49-F238E27FC236}">
                <a16:creationId xmlns:a16="http://schemas.microsoft.com/office/drawing/2014/main" id="{6204BEF4-FE3F-134D-ADE2-B26949C00E5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31354"/>
            <a:ext cx="9144000" cy="51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B89C-EDAB-8049-A56E-AB68DD33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We’re doing this for this">
            <a:hlinkClick r:id="" action="ppaction://media"/>
            <a:extLst>
              <a:ext uri="{FF2B5EF4-FFF2-40B4-BE49-F238E27FC236}">
                <a16:creationId xmlns:a16="http://schemas.microsoft.com/office/drawing/2014/main" id="{8921B76C-E38D-3F48-8312-B3E43996517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98815"/>
            <a:ext cx="9144000" cy="51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9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F534-F58A-5248-A772-7FC46502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3A63C-DFCA-E947-8DA3-D805D6984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groups, perform a CRA of these two videos. Fill out the following comparison table to organize your thoughts.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find these videos in Module 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0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8B1B-D8FB-1B45-B67C-4D4EE24F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EE33C-AD9B-3543-B032-A0610607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FA9EDDA-2BD5-FE4E-AD6E-3D3430BCF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598183"/>
              </p:ext>
            </p:extLst>
          </p:nvPr>
        </p:nvGraphicFramePr>
        <p:xfrm>
          <a:off x="209320" y="363557"/>
          <a:ext cx="8725359" cy="510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8453">
                  <a:extLst>
                    <a:ext uri="{9D8B030D-6E8A-4147-A177-3AD203B41FA5}">
                      <a16:colId xmlns:a16="http://schemas.microsoft.com/office/drawing/2014/main" val="2553298882"/>
                    </a:ext>
                  </a:extLst>
                </a:gridCol>
                <a:gridCol w="2908453">
                  <a:extLst>
                    <a:ext uri="{9D8B030D-6E8A-4147-A177-3AD203B41FA5}">
                      <a16:colId xmlns:a16="http://schemas.microsoft.com/office/drawing/2014/main" val="3080215245"/>
                    </a:ext>
                  </a:extLst>
                </a:gridCol>
                <a:gridCol w="2908453">
                  <a:extLst>
                    <a:ext uri="{9D8B030D-6E8A-4147-A177-3AD203B41FA5}">
                      <a16:colId xmlns:a16="http://schemas.microsoft.com/office/drawing/2014/main" val="1411995159"/>
                    </a:ext>
                  </a:extLst>
                </a:gridCol>
              </a:tblGrid>
              <a:tr h="102016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Differences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20938"/>
                  </a:ext>
                </a:extLst>
              </a:tr>
              <a:tr h="1020162">
                <a:tc>
                  <a:txBody>
                    <a:bodyPr/>
                    <a:lstStyle/>
                    <a:p>
                      <a:r>
                        <a:rPr lang="en-US" sz="2400" dirty="0"/>
                        <a:t>Audience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056457"/>
                  </a:ext>
                </a:extLst>
              </a:tr>
              <a:tr h="1020162">
                <a:tc>
                  <a:txBody>
                    <a:bodyPr/>
                    <a:lstStyle/>
                    <a:p>
                      <a:r>
                        <a:rPr lang="en-US" sz="2400" dirty="0"/>
                        <a:t>Rhetor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13764"/>
                  </a:ext>
                </a:extLst>
              </a:tr>
              <a:tr h="1020162">
                <a:tc>
                  <a:txBody>
                    <a:bodyPr/>
                    <a:lstStyle/>
                    <a:p>
                      <a:r>
                        <a:rPr lang="en-US" sz="2400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259344"/>
                  </a:ext>
                </a:extLst>
              </a:tr>
              <a:tr h="1020162">
                <a:tc>
                  <a:txBody>
                    <a:bodyPr/>
                    <a:lstStyle/>
                    <a:p>
                      <a:r>
                        <a:rPr lang="en-US" sz="2400" dirty="0"/>
                        <a:t>Rhetorical Strategies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64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87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441C-FA04-C148-BD1A-B36D256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FCB59-B4E8-9346-ADE6-4FC686C6B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Rhetorical Appeals: Logos, ethos, pathos, and </a:t>
            </a:r>
            <a:r>
              <a:rPr lang="en-US" dirty="0" err="1"/>
              <a:t>kairos</a:t>
            </a:r>
            <a:r>
              <a:rPr lang="en-US" dirty="0"/>
              <a:t> are persuasion techniques</a:t>
            </a:r>
          </a:p>
          <a:p>
            <a:r>
              <a:rPr lang="en-US" dirty="0"/>
              <a:t> Rhetorical Analysis: Rhetorical situation + rhetorical appeals + evaluation</a:t>
            </a:r>
          </a:p>
          <a:p>
            <a:r>
              <a:rPr lang="en-US" dirty="0"/>
              <a:t> Comparative Rhetorical Analysis: Rhetorical analysis x2 + evaluative comparison</a:t>
            </a:r>
          </a:p>
        </p:txBody>
      </p:sp>
    </p:spTree>
    <p:extLst>
      <p:ext uri="{BB962C8B-B14F-4D97-AF65-F5344CB8AC3E}">
        <p14:creationId xmlns:p14="http://schemas.microsoft.com/office/powerpoint/2010/main" val="3911965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2009-FB19-DF4F-B286-B9C8ECF5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rhetorical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FBBB-A0F8-9D4A-B3D3-53469890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Today, we focus on rhetorical analysis and comparative rhetorical analysis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midterm is a comparative rhetorical analysis essay.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2E9EE1-C240-C142-8FB1-CD814B3B41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588699"/>
              </p:ext>
            </p:extLst>
          </p:nvPr>
        </p:nvGraphicFramePr>
        <p:xfrm>
          <a:off x="807522" y="3429000"/>
          <a:ext cx="7802088" cy="3066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71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96CC-72F4-BD40-B442-99DD7BE1A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0B80-5594-A141-8EC0-2BDA1351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Preparing for the upcoming CRA Essay:</a:t>
            </a:r>
          </a:p>
          <a:p>
            <a:r>
              <a:rPr lang="en-US" dirty="0"/>
              <a:t> Thesis Statement workshop</a:t>
            </a:r>
          </a:p>
          <a:p>
            <a:r>
              <a:rPr lang="en-US" dirty="0"/>
              <a:t> CRA Worksheets</a:t>
            </a:r>
          </a:p>
        </p:txBody>
      </p:sp>
    </p:spTree>
    <p:extLst>
      <p:ext uri="{BB962C8B-B14F-4D97-AF65-F5344CB8AC3E}">
        <p14:creationId xmlns:p14="http://schemas.microsoft.com/office/powerpoint/2010/main" val="286635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8D0F-BB4C-1E42-9A7F-F8D59D7F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A0016-3748-A740-8655-F28A0F249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4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C114-3E83-9345-9290-3583DE38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E09A-0C77-6947-BD30-C5C4EA44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Rhetorical Analysis: What is it and how do I do it?</a:t>
            </a:r>
          </a:p>
          <a:p>
            <a:r>
              <a:rPr lang="en-US" dirty="0"/>
              <a:t> Comparative Rhetorical Analysis</a:t>
            </a:r>
          </a:p>
        </p:txBody>
      </p:sp>
    </p:spTree>
    <p:extLst>
      <p:ext uri="{BB962C8B-B14F-4D97-AF65-F5344CB8AC3E}">
        <p14:creationId xmlns:p14="http://schemas.microsoft.com/office/powerpoint/2010/main" val="169370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5C4E-6B83-664F-AC5A-6FA8A53E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Rhetorical Analysis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D418-744C-DB49-89E1-98F1F6DA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Identifies the rhetorical techniques used by a writer and evaluates how effective they are in persuading the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253312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9D2AB-3561-234C-8EFC-52E1DABC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perform a rhetorical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4BF5A-93ED-8048-A952-14D87C4B7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Understand the rhetorical situation</a:t>
            </a:r>
          </a:p>
          <a:p>
            <a:r>
              <a:rPr lang="en-US" dirty="0"/>
              <a:t> Identify the rhetorical strategy with evidence</a:t>
            </a:r>
          </a:p>
          <a:p>
            <a:r>
              <a:rPr lang="en-US" dirty="0"/>
              <a:t> Evaluate if this strategy is effective on the target audience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not about your reaction – keep focused on the target audience.</a:t>
            </a:r>
          </a:p>
        </p:txBody>
      </p:sp>
    </p:spTree>
    <p:extLst>
      <p:ext uri="{BB962C8B-B14F-4D97-AF65-F5344CB8AC3E}">
        <p14:creationId xmlns:p14="http://schemas.microsoft.com/office/powerpoint/2010/main" val="3654561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45AF-CA62-E847-A838-B025D8F0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Rhetorical Analysis does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742F-17B4-3C43-A8A9-7B13FA01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Engage in a critique of the author or their position</a:t>
            </a:r>
          </a:p>
          <a:p>
            <a:r>
              <a:rPr lang="en-US" dirty="0"/>
              <a:t> Engage in the issue being discussed</a:t>
            </a:r>
          </a:p>
          <a:p>
            <a:r>
              <a:rPr lang="en-US" dirty="0"/>
              <a:t> Does not agree or disagree with the author’s argument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Again, this is not about you – focus on if the argument is persuasive for the target audience.</a:t>
            </a:r>
          </a:p>
        </p:txBody>
      </p:sp>
    </p:spTree>
    <p:extLst>
      <p:ext uri="{BB962C8B-B14F-4D97-AF65-F5344CB8AC3E}">
        <p14:creationId xmlns:p14="http://schemas.microsoft.com/office/powerpoint/2010/main" val="17050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CACE-99BC-994D-B12A-5FD3DA77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a rhetorical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2A3F4-F709-F541-98F4-DDC3B689E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the same groups as last class and using the same image, determine the following:</a:t>
            </a:r>
          </a:p>
          <a:p>
            <a:r>
              <a:rPr lang="en-US" dirty="0"/>
              <a:t> Rhetorical situation (who is talking to whom about what)</a:t>
            </a:r>
          </a:p>
          <a:p>
            <a:r>
              <a:rPr lang="en-US" dirty="0"/>
              <a:t> Rhetorical strategy (how is the speaker attempting to convince the audience)</a:t>
            </a:r>
          </a:p>
          <a:p>
            <a:r>
              <a:rPr lang="en-US" dirty="0"/>
              <a:t> If the strategy is effective on the target audience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Each group will then present their findings to the class (2-5 minutes per presentation).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9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lifornia woman fired after berating MAGA-hat wearing man at Starbucks">
            <a:extLst>
              <a:ext uri="{FF2B5EF4-FFF2-40B4-BE49-F238E27FC236}">
                <a16:creationId xmlns:a16="http://schemas.microsoft.com/office/drawing/2014/main" id="{061B5708-5710-E34E-B3D3-E5F7726E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06294" cy="25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ite House COVID-19 Vaccine Campaign to Moms | POPSUGAR Family">
            <a:extLst>
              <a:ext uri="{FF2B5EF4-FFF2-40B4-BE49-F238E27FC236}">
                <a16:creationId xmlns:a16="http://schemas.microsoft.com/office/drawing/2014/main" id="{47A0FE01-608E-7249-9329-1DF1AE07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67" y="325465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gistry of Political Ads on Online Platforms (Federal Elections) -  CBC/Radio-Canada">
            <a:extLst>
              <a:ext uri="{FF2B5EF4-FFF2-40B4-BE49-F238E27FC236}">
                <a16:creationId xmlns:a16="http://schemas.microsoft.com/office/drawing/2014/main" id="{15FD887A-35AB-2D43-8254-56BB3A75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108" y="0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cient forest blockade - Common Ground">
            <a:extLst>
              <a:ext uri="{FF2B5EF4-FFF2-40B4-BE49-F238E27FC236}">
                <a16:creationId xmlns:a16="http://schemas.microsoft.com/office/drawing/2014/main" id="{BCA97DC6-A0E6-8148-B22C-E973A5A3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90147"/>
            <a:ext cx="3611249" cy="288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enty beauty greece Shop Clothing &amp;amp; Shoes Online">
            <a:extLst>
              <a:ext uri="{FF2B5EF4-FFF2-40B4-BE49-F238E27FC236}">
                <a16:creationId xmlns:a16="http://schemas.microsoft.com/office/drawing/2014/main" id="{66339D0F-E59F-D241-B666-8E800F82D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699" y="1"/>
            <a:ext cx="2516888" cy="389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76551-431E-1E41-BEAE-89C990207095}"/>
              </a:ext>
            </a:extLst>
          </p:cNvPr>
          <p:cNvSpPr txBox="1"/>
          <p:nvPr/>
        </p:nvSpPr>
        <p:spPr>
          <a:xfrm>
            <a:off x="1881569" y="2268187"/>
            <a:ext cx="48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29703-76F9-D547-88CD-747A9DFDCD3A}"/>
              </a:ext>
            </a:extLst>
          </p:cNvPr>
          <p:cNvSpPr txBox="1"/>
          <p:nvPr/>
        </p:nvSpPr>
        <p:spPr>
          <a:xfrm>
            <a:off x="4513774" y="3890147"/>
            <a:ext cx="3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ECE97-9E89-924C-B05C-B0B3C1DB6F9E}"/>
              </a:ext>
            </a:extLst>
          </p:cNvPr>
          <p:cNvSpPr txBox="1"/>
          <p:nvPr/>
        </p:nvSpPr>
        <p:spPr>
          <a:xfrm>
            <a:off x="8864001" y="3163125"/>
            <a:ext cx="47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C7E35-7011-C948-91BD-E091CE80610C}"/>
              </a:ext>
            </a:extLst>
          </p:cNvPr>
          <p:cNvSpPr txBox="1"/>
          <p:nvPr/>
        </p:nvSpPr>
        <p:spPr>
          <a:xfrm>
            <a:off x="8658186" y="5958114"/>
            <a:ext cx="485814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A9B3D0-2865-5443-9F7A-9D92A7EE59DF}"/>
              </a:ext>
            </a:extLst>
          </p:cNvPr>
          <p:cNvSpPr txBox="1"/>
          <p:nvPr/>
        </p:nvSpPr>
        <p:spPr>
          <a:xfrm>
            <a:off x="3597393" y="5928316"/>
            <a:ext cx="37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1385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9CDF-5DE7-C04C-8279-FC3B5612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Practice Rhetorical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F97F5-6CCE-D148-A1FA-B741E0D72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Optional discussion post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chance to practice your rhetorical analysis skills BEFORE the CRA essay AND get feedback!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 to use academic writing conventions (tone, revision) in your post.</a:t>
            </a:r>
          </a:p>
        </p:txBody>
      </p:sp>
    </p:spTree>
    <p:extLst>
      <p:ext uri="{BB962C8B-B14F-4D97-AF65-F5344CB8AC3E}">
        <p14:creationId xmlns:p14="http://schemas.microsoft.com/office/powerpoint/2010/main" val="30886189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10423</TotalTime>
  <Words>575</Words>
  <Application>Microsoft Macintosh PowerPoint</Application>
  <PresentationFormat>On-screen Show (4:3)</PresentationFormat>
  <Paragraphs>81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21</vt:i4>
      </vt:variant>
    </vt:vector>
  </HeadingPairs>
  <TitlesOfParts>
    <vt:vector size="43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Rhetorical analysis</vt:lpstr>
      <vt:lpstr>Our rhetorical journey</vt:lpstr>
      <vt:lpstr>Overview</vt:lpstr>
      <vt:lpstr>Rhetorical Analysis – What is it?</vt:lpstr>
      <vt:lpstr>How do I perform a rhetorical analysis?</vt:lpstr>
      <vt:lpstr>Rhetorical Analysis does not</vt:lpstr>
      <vt:lpstr>Perform a rhetorical analysis</vt:lpstr>
      <vt:lpstr>PowerPoint Presentation</vt:lpstr>
      <vt:lpstr>Exercise: Practice Rhetorical Analysis</vt:lpstr>
      <vt:lpstr>Comparative Rhetorical Analysis</vt:lpstr>
      <vt:lpstr>Comparative Rhetorical Analysis</vt:lpstr>
      <vt:lpstr>Before you being a CRA</vt:lpstr>
      <vt:lpstr>When will you use this?</vt:lpstr>
      <vt:lpstr>How to perform a CRA</vt:lpstr>
      <vt:lpstr>PowerPoint Presentation</vt:lpstr>
      <vt:lpstr>PowerPoint Presentation</vt:lpstr>
      <vt:lpstr>Video CRA</vt:lpstr>
      <vt:lpstr>PowerPoint Presentation</vt:lpstr>
      <vt:lpstr>Recap</vt:lpstr>
      <vt:lpstr>Next week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Rhetorical analysis</dc:title>
  <dc:creator>Katherine Skipsey</dc:creator>
  <cp:lastModifiedBy>Katherine Skipsey</cp:lastModifiedBy>
  <cp:revision>10</cp:revision>
  <dcterms:created xsi:type="dcterms:W3CDTF">2021-09-23T18:17:05Z</dcterms:created>
  <dcterms:modified xsi:type="dcterms:W3CDTF">2021-10-01T00:00:10Z</dcterms:modified>
</cp:coreProperties>
</file>